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1"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 algn="r" rtl="1">
              <a:buBlip>
                <a:blip r:embed="rId2"/>
              </a:buBlip>
              <a:defRPr/>
            </a:lvl1pPr>
            <a:lvl2pPr algn="r" rtl="1">
              <a:buBlip>
                <a:blip r:embed="rId2"/>
              </a:buBlip>
              <a:defRPr/>
            </a:lvl2pPr>
            <a:lvl3pPr algn="r" rtl="1">
              <a:buBlip>
                <a:blip r:embed="rId2"/>
              </a:buBlip>
              <a:defRPr/>
            </a:lvl3pPr>
            <a:lvl4pPr algn="r" rtl="1">
              <a:buBlip>
                <a:blip r:embed="rId2"/>
              </a:buBlip>
              <a:defRPr/>
            </a:lvl4pPr>
            <a:lvl5pPr algn="r" rtl="1">
              <a:buBlip>
                <a:blip r:embed="rId2"/>
              </a:buBlip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0776787" y="12894468"/>
            <a:ext cx="607493" cy="62801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xfrm>
            <a:off x="5333999" y="2000249"/>
            <a:ext cx="13716003" cy="2733676"/>
          </a:xfrm>
          <a:prstGeom prst="rect">
            <a:avLst/>
          </a:prstGeom>
        </p:spPr>
        <p:txBody>
          <a:bodyPr lIns="38100" tIns="38100" rIns="38100" bIns="38100"/>
          <a:lstStyle>
            <a:lvl1pPr defTabSz="647700" rtl="1">
              <a:defRPr sz="9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0773215" y="11425237"/>
            <a:ext cx="427839" cy="436883"/>
          </a:xfrm>
          <a:prstGeom prst="rect">
            <a:avLst/>
          </a:prstGeom>
        </p:spPr>
        <p:txBody>
          <a:bodyPr lIns="38100" tIns="38100" rIns="38100" bIns="38100"/>
          <a:lstStyle>
            <a:lvl1pPr algn="l" defTabSz="6477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>
                <a:solidFill>
                  <a:srgbClr val="3639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828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hyperlink" Target="https://en.wikipedia.org/wiki/Polymerase_chain_reaction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hyperlink" Target="http://www.affymetrix.com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.wikipedia.org/wiki/Reverse_transcription_polymerase_chain_reaction" TargetMode="External"/><Relationship Id="rId3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gatc-biotech.com/en/expertise/sanger-sequencing.html" TargetMode="External"/><Relationship Id="rId3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ucsf.edu" TargetMode="External"/><Relationship Id="rId3" Type="http://schemas.openxmlformats.org/officeDocument/2006/relationships/hyperlink" Target="http://genomelegacy.org/img/DNA-Sequencers.jpg" TargetMode="External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hyperlink" Target="https://flxlexblog.files.wordpress.com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www.genome.gov" TargetMode="External"/><Relationship Id="rId3" Type="http://schemas.openxmlformats.org/officeDocument/2006/relationships/image" Target="../media/image1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cen.acs.org" TargetMode="External"/><Relationship Id="rId3" Type="http://schemas.openxmlformats.org/officeDocument/2006/relationships/image" Target="../media/image1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hyperlink" Target="http://geneontology.org/page/ontology-structure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7.png"/><Relationship Id="rId5" Type="http://schemas.openxmlformats.org/officeDocument/2006/relationships/image" Target="../media/image2.tif"/><Relationship Id="rId6" Type="http://schemas.openxmlformats.org/officeDocument/2006/relationships/hyperlink" Target="http://www.pngall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81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82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83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84" name="These slides are available under the Creative Commons Attribution License."/>
          <p:cNvSpPr txBox="1"/>
          <p:nvPr/>
        </p:nvSpPr>
        <p:spPr>
          <a:xfrm>
            <a:off x="5706205" y="11809427"/>
            <a:ext cx="13503784" cy="112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85" name="Microarray, NGS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Microarray, 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PCR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151" y="3158560"/>
            <a:ext cx="9779698" cy="9613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PCR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710" y="2973585"/>
            <a:ext cx="14912580" cy="776883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https://en.wikipedia.org/wiki/Polymerase_chain_reaction"/>
          <p:cNvSpPr txBox="1"/>
          <p:nvPr>
            <p:ph type="body" sz="quarter" idx="4294967295"/>
          </p:nvPr>
        </p:nvSpPr>
        <p:spPr>
          <a:xfrm>
            <a:off x="4770479" y="12463767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https://en.wikipedia.org/wiki/Polymerase_chain_reaction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q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qPCR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3213" y="2778953"/>
            <a:ext cx="9897573" cy="10372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q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qPCR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8343" y="3982640"/>
            <a:ext cx="12787314" cy="79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www.affymetrix.com"/>
          <p:cNvSpPr txBox="1"/>
          <p:nvPr>
            <p:ph type="body" sz="quarter" idx="4294967295"/>
          </p:nvPr>
        </p:nvSpPr>
        <p:spPr>
          <a:xfrm>
            <a:off x="4746160" y="12463767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www.affymetrix.com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qRT-PC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qRT-PCR</a:t>
            </a:r>
          </a:p>
        </p:txBody>
      </p:sp>
      <p:sp>
        <p:nvSpPr>
          <p:cNvPr id="232" name="en.wikipedia.org/wiki/Reverse_transcription_polymerase_chain_reaction"/>
          <p:cNvSpPr txBox="1"/>
          <p:nvPr>
            <p:ph type="body" sz="quarter" idx="4294967295"/>
          </p:nvPr>
        </p:nvSpPr>
        <p:spPr>
          <a:xfrm>
            <a:off x="4746160" y="12856673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en.wikipedia.org/wiki/Reverse_transcription_polymerase_chain_reaction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6921" y="2953953"/>
            <a:ext cx="7918845" cy="10022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4859" y="3108452"/>
            <a:ext cx="12322970" cy="9713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992" y="3598664"/>
            <a:ext cx="9054704" cy="7161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icroarr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7179" y="3857625"/>
            <a:ext cx="9554767" cy="6000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8390" y="6357937"/>
            <a:ext cx="8608220" cy="642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equen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equencing - San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- Sanger</a:t>
            </a:r>
          </a:p>
        </p:txBody>
      </p:sp>
      <p:sp>
        <p:nvSpPr>
          <p:cNvPr id="248" name="https://www.gatc-biotech.com/en/expertise/sanger-sequencing.html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https://www.gatc-biotech.com/en/expertise/sanger-sequencing.html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6583" y="2775634"/>
            <a:ext cx="10379522" cy="1001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Biodiver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Biodiversity</a:t>
            </a:r>
          </a:p>
        </p:txBody>
      </p:sp>
      <p:sp>
        <p:nvSpPr>
          <p:cNvPr id="188" name="http://www.greenrooftechnology.com/biodiversity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http://www.greenrooftechnology.com/biodiversity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89" name="Biodiversity.jpg" descr="Biodiversit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598" y="3224690"/>
            <a:ext cx="13471491" cy="823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quencing - San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Sequencing - Sanger</a:t>
            </a:r>
          </a:p>
        </p:txBody>
      </p:sp>
      <p:sp>
        <p:nvSpPr>
          <p:cNvPr id="252" name="ucsf.edu, genomelegacy.org/img/DNA-Sequencers.jpg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/>
          <a:p>
            <a: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pPr>
            <a:r>
              <a:rPr u="sng">
                <a:hlinkClick r:id="rId2" invalidUrl="" action="" tgtFrame="" tooltip="" history="1" highlightClick="0" endSnd="0"/>
              </a:rPr>
              <a:t>ucsf.edu</a:t>
            </a:r>
            <a:r>
              <a:t>, </a:t>
            </a:r>
            <a:r>
              <a:rPr u="sng">
                <a:hlinkClick r:id="rId3" invalidUrl="" action="" tgtFrame="" tooltip="" history="1" highlightClick="0" endSnd="0"/>
              </a:rPr>
              <a:t>genomelegacy.org/img/DNA-Sequencers.jpg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0091" y="3466310"/>
            <a:ext cx="1439672" cy="899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44383" y="3464718"/>
            <a:ext cx="13172028" cy="900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Next Generation Sequencing (N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Generation Sequencing (NGS)</a:t>
            </a:r>
          </a:p>
        </p:txBody>
      </p:sp>
      <p:sp>
        <p:nvSpPr>
          <p:cNvPr id="257" name="Double-click to edit"/>
          <p:cNvSpPr txBox="1"/>
          <p:nvPr>
            <p:ph type="body" sz="quarter" idx="1"/>
          </p:nvPr>
        </p:nvSpPr>
        <p:spPr>
          <a:xfrm>
            <a:off x="5816203" y="11497460"/>
            <a:ext cx="13716001" cy="651171"/>
          </a:xfrm>
          <a:prstGeom prst="rect">
            <a:avLst/>
          </a:prstGeom>
        </p:spPr>
        <p:txBody>
          <a:bodyPr/>
          <a:lstStyle/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071" y="3940892"/>
            <a:ext cx="13866545" cy="8517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on Torr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Ion Torrent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5963" y="4670702"/>
            <a:ext cx="12880761" cy="6589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Illumi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3245" y="4495892"/>
            <a:ext cx="11826197" cy="6938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llumina (vide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 (video)</a:t>
            </a:r>
          </a:p>
        </p:txBody>
      </p:sp>
      <p:pic>
        <p:nvPicPr>
          <p:cNvPr id="267" name="Screenshot 2025-09-17 at 18.08.15.png" descr="Screenshot 2025-09-17 at 18.0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231" y="2880475"/>
            <a:ext cx="19946225" cy="937744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ttps://www.youtube.com/watch?v=EDVKxSNdSic"/>
          <p:cNvSpPr txBox="1"/>
          <p:nvPr/>
        </p:nvSpPr>
        <p:spPr>
          <a:xfrm>
            <a:off x="6828504" y="12521731"/>
            <a:ext cx="11655680" cy="77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https://www.youtube.com/watch?v=EDVKxSNdSic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llumi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6742" y="4202608"/>
            <a:ext cx="14519203" cy="7525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GS Through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NGS Throughput 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796" y="3169056"/>
            <a:ext cx="13016407" cy="959245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https://flxlexblog.files.wordpress.com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https://flxlexblog.files.wordpress.com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NGS C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NGS Cost</a:t>
            </a:r>
          </a:p>
        </p:txBody>
      </p:sp>
      <p:sp>
        <p:nvSpPr>
          <p:cNvPr id="278" name="https://www.genome.gov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https://www.genome.gov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43" y="2773776"/>
            <a:ext cx="13112202" cy="983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llumina HiSeq 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Illumina HiSeq X</a:t>
            </a:r>
          </a:p>
        </p:txBody>
      </p:sp>
      <p:sp>
        <p:nvSpPr>
          <p:cNvPr id="282" name="http://cen.acs.org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http://cen.acs.org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2068" y="4386710"/>
            <a:ext cx="15148551" cy="715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8445" y="4702518"/>
            <a:ext cx="8807873" cy="660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1166" y="4391538"/>
            <a:ext cx="5507634" cy="7227865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24 Hours"/>
          <p:cNvSpPr txBox="1"/>
          <p:nvPr/>
        </p:nvSpPr>
        <p:spPr>
          <a:xfrm>
            <a:off x="7086142" y="3601228"/>
            <a:ext cx="20376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647700" rtl="1">
              <a:defRPr b="1" sz="3800">
                <a:solidFill>
                  <a:schemeClr val="accent5">
                    <a:satOff val="3041"/>
                    <a:lumOff val="6293"/>
                  </a:schemeClr>
                </a:solidFill>
                <a:latin typeface="XB Kayhan"/>
                <a:ea typeface="XB Kayhan"/>
                <a:cs typeface="XB Kayhan"/>
                <a:sym typeface="XB Kayhan"/>
              </a:defRPr>
            </a:lvl1pPr>
          </a:lstStyle>
          <a:p>
            <a:pPr/>
            <a:r>
              <a:t>24 Hours</a:t>
            </a:r>
          </a:p>
        </p:txBody>
      </p:sp>
      <p:sp>
        <p:nvSpPr>
          <p:cNvPr id="288" name="709 Years"/>
          <p:cNvSpPr txBox="1"/>
          <p:nvPr/>
        </p:nvSpPr>
        <p:spPr>
          <a:xfrm>
            <a:off x="14723243" y="3601228"/>
            <a:ext cx="211827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647700" rtl="1">
              <a:defRPr b="1" sz="3800">
                <a:solidFill>
                  <a:schemeClr val="accent5">
                    <a:satOff val="3041"/>
                    <a:lumOff val="6293"/>
                  </a:schemeClr>
                </a:solidFill>
                <a:latin typeface="XB Kayhan"/>
                <a:ea typeface="XB Kayhan"/>
                <a:cs typeface="XB Kayhan"/>
                <a:sym typeface="XB Kayhan"/>
              </a:defRPr>
            </a:lvl1pPr>
          </a:lstStyle>
          <a:p>
            <a:pPr/>
            <a:r>
              <a:t>709 Years</a:t>
            </a:r>
          </a:p>
        </p:txBody>
      </p:sp>
      <p:sp>
        <p:nvSpPr>
          <p:cNvPr id="289" name="Throughpu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 lIns="71437" tIns="71437" rIns="71437" bIns="71437"/>
          <a:lstStyle/>
          <a:p>
            <a:pPr/>
            <a:r>
              <a:t>Throughput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2"/>
      <p:bldP build="whole" bldLvl="1" animBg="1" rev="0" advAuto="0" spid="286" grpId="1"/>
      <p:bldP build="whole" bldLvl="1" animBg="1" rev="0" advAuto="0" spid="288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ifferent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Differentiation</a:t>
            </a:r>
          </a:p>
        </p:txBody>
      </p:sp>
      <p:sp>
        <p:nvSpPr>
          <p:cNvPr id="192" name="http://www.nih.gov/news/health/feb2015/images/niehs-18_xl.jpg"/>
          <p:cNvSpPr txBox="1"/>
          <p:nvPr>
            <p:ph type="body" sz="quarter" idx="1"/>
          </p:nvPr>
        </p:nvSpPr>
        <p:spPr>
          <a:xfrm>
            <a:off x="5816203" y="11515320"/>
            <a:ext cx="13716001" cy="651170"/>
          </a:xfrm>
          <a:prstGeom prst="rect">
            <a:avLst/>
          </a:prstGeom>
        </p:spPr>
        <p:txBody>
          <a:bodyPr/>
          <a:lstStyle/>
          <a:p>
            <a:pPr marL="0" indent="0" algn="l" defTabSz="257175">
              <a:spcBef>
                <a:spcPts val="2800"/>
              </a:spcBef>
              <a:buSzTx/>
              <a:buNone/>
              <a:defRPr sz="2240"/>
            </a:pPr>
            <a:r>
              <a:t>http://www.nih.gov/news/health/feb2015/images/niehs-18_xl.jpg</a:t>
            </a: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  <a:p>
            <a:pPr marL="305816" indent="-305816" defTabSz="257175">
              <a:spcBef>
                <a:spcPts val="2800"/>
              </a:spcBef>
              <a:buBlip>
                <a:blip r:embed="rId2"/>
              </a:buBlip>
              <a:defRPr sz="2240">
                <a:latin typeface="XB Yas"/>
                <a:ea typeface="XB Yas"/>
                <a:cs typeface="XB Yas"/>
                <a:sym typeface="XB Yas"/>
              </a:defRPr>
            </a:pPr>
          </a:p>
        </p:txBody>
      </p:sp>
      <p:pic>
        <p:nvPicPr>
          <p:cNvPr id="193" name="Human Tissues.png" descr="Human Tissu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7661" y="2830947"/>
            <a:ext cx="12548678" cy="8834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8642" y="4719431"/>
            <a:ext cx="14215404" cy="649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ingle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Single-end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3261" y="2835322"/>
            <a:ext cx="6246164" cy="1025991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aired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Paired-end</a:t>
            </a:r>
          </a:p>
        </p:txBody>
      </p:sp>
      <p:sp>
        <p:nvSpPr>
          <p:cNvPr id="299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9367" y="2871291"/>
            <a:ext cx="5113954" cy="1018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ate-pai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Mate-pairs</a:t>
            </a:r>
          </a:p>
        </p:txBody>
      </p:sp>
      <p:sp>
        <p:nvSpPr>
          <p:cNvPr id="303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780" y="3213962"/>
            <a:ext cx="5241195" cy="929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4480" y="4712672"/>
            <a:ext cx="5449230" cy="629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530" y="3451229"/>
            <a:ext cx="13835626" cy="847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aired-end vs. Single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Paired-end vs. Single-end</a:t>
            </a:r>
          </a:p>
        </p:txBody>
      </p:sp>
      <p:sp>
        <p:nvSpPr>
          <p:cNvPr id="311" name="Illumina sequencing datasheet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Illumina sequencing datasheet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7438" y="2660091"/>
            <a:ext cx="15509123" cy="997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Bioinformatic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Bioinformatics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9621" y="3242666"/>
            <a:ext cx="6373445" cy="944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5801" y="3990816"/>
            <a:ext cx="14152397" cy="7948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4636" y="3224833"/>
            <a:ext cx="9963415" cy="9480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e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Disease</a:t>
            </a:r>
          </a:p>
        </p:txBody>
      </p:sp>
      <p:pic>
        <p:nvPicPr>
          <p:cNvPr id="196" name="hiv-virus-in-blood.jpg" descr="hiv-virus-in-bloo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650" y="3312914"/>
            <a:ext cx="8770108" cy="659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://cdn1.medicalnewstoday.com, The Biology of Cancer (© Garland Science 2007)"/>
          <p:cNvSpPr txBox="1"/>
          <p:nvPr>
            <p:ph type="body" sz="quarter" idx="4294967295"/>
          </p:nvPr>
        </p:nvSpPr>
        <p:spPr>
          <a:xfrm>
            <a:off x="5816203" y="11515320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257175">
              <a:spcBef>
                <a:spcPts val="2800"/>
              </a:spcBef>
              <a:buSzTx/>
              <a:buNone/>
              <a:defRPr sz="2160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http://cdn1.medicalnewstoday.com, The Biology of Cancer (© Garland Science 2007)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876"/>
          <a:stretch>
            <a:fillRect/>
          </a:stretch>
        </p:blipFill>
        <p:spPr>
          <a:xfrm>
            <a:off x="15150856" y="3300914"/>
            <a:ext cx="4271277" cy="661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999" y="2562716"/>
            <a:ext cx="9862690" cy="10805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6881" y="3700562"/>
            <a:ext cx="8158924" cy="8529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ene Express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 Analysis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6099" y="3477740"/>
            <a:ext cx="12211802" cy="8975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ene Ont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Ontology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4914" y="3583084"/>
            <a:ext cx="16234172" cy="7911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http://geneontology.org/page/ontology-structure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 u="sng">
                <a:latin typeface="XB Yas"/>
                <a:ea typeface="XB Yas"/>
                <a:cs typeface="XB Yas"/>
                <a:sym typeface="XB Ya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http://geneontology.org/page/ontology-structure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th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Pathways</a:t>
            </a:r>
          </a:p>
        </p:txBody>
      </p:sp>
      <p:sp>
        <p:nvSpPr>
          <p:cNvPr id="339" name="A. Fleming, et al., Nature Chemical Biology 7, 9–17 (2011)"/>
          <p:cNvSpPr txBox="1"/>
          <p:nvPr>
            <p:ph type="body" sz="quarter" idx="4294967295"/>
          </p:nvPr>
        </p:nvSpPr>
        <p:spPr>
          <a:xfrm>
            <a:off x="4746160" y="12695939"/>
            <a:ext cx="13716001" cy="651170"/>
          </a:xfrm>
          <a:prstGeom prst="rect">
            <a:avLst/>
          </a:prstGeom>
        </p:spPr>
        <p:txBody>
          <a:bodyPr/>
          <a:lstStyle>
            <a:lvl1pPr marL="0" indent="0" defTabSz="315039">
              <a:spcBef>
                <a:spcPts val="3400"/>
              </a:spcBef>
              <a:buSzTx/>
              <a:buNone/>
              <a:defRPr sz="2646">
                <a:latin typeface="XB Yas"/>
                <a:ea typeface="XB Yas"/>
                <a:cs typeface="XB Yas"/>
                <a:sym typeface="XB Yas"/>
              </a:defRPr>
            </a:lvl1pPr>
          </a:lstStyle>
          <a:p>
            <a:pPr/>
            <a:r>
              <a:t>A. Fleming, et al., Nature Chemical Biology 7, 9–17 (2011)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0106" y="3276828"/>
            <a:ext cx="12752475" cy="873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"/>
          <p:cNvSpPr/>
          <p:nvPr/>
        </p:nvSpPr>
        <p:spPr>
          <a:xfrm>
            <a:off x="17737860" y="813731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Analysis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Pipeline</a:t>
            </a:r>
          </a:p>
        </p:txBody>
      </p:sp>
      <p:sp>
        <p:nvSpPr>
          <p:cNvPr id="344" name="Sample Preparation"/>
          <p:cNvSpPr/>
          <p:nvPr/>
        </p:nvSpPr>
        <p:spPr>
          <a:xfrm>
            <a:off x="5485802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Sample Preparation</a:t>
            </a:r>
          </a:p>
        </p:txBody>
      </p:sp>
      <p:sp>
        <p:nvSpPr>
          <p:cNvPr id="345" name="Sequencing"/>
          <p:cNvSpPr/>
          <p:nvPr/>
        </p:nvSpPr>
        <p:spPr>
          <a:xfrm>
            <a:off x="9057678" y="3134320"/>
            <a:ext cx="3072860" cy="1561231"/>
          </a:xfrm>
          <a:prstGeom prst="rect">
            <a:avLst/>
          </a:prstGeom>
          <a:gradFill>
            <a:gsLst>
              <a:gs pos="0">
                <a:schemeClr val="accent3">
                  <a:hueOff val="411863"/>
                  <a:satOff val="13030"/>
                  <a:lumOff val="12549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346" name="Quality Control"/>
          <p:cNvSpPr/>
          <p:nvPr/>
        </p:nvSpPr>
        <p:spPr>
          <a:xfrm>
            <a:off x="13281421" y="3134320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Quality Control</a:t>
            </a:r>
          </a:p>
        </p:txBody>
      </p:sp>
      <p:sp>
        <p:nvSpPr>
          <p:cNvPr id="347" name="Alignment"/>
          <p:cNvSpPr/>
          <p:nvPr/>
        </p:nvSpPr>
        <p:spPr>
          <a:xfrm>
            <a:off x="10370343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Alignment</a:t>
            </a:r>
          </a:p>
        </p:txBody>
      </p:sp>
      <p:sp>
        <p:nvSpPr>
          <p:cNvPr id="348" name="Line"/>
          <p:cNvSpPr/>
          <p:nvPr/>
        </p:nvSpPr>
        <p:spPr>
          <a:xfrm>
            <a:off x="8574406" y="3914935"/>
            <a:ext cx="5174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Assembly"/>
          <p:cNvSpPr/>
          <p:nvPr/>
        </p:nvSpPr>
        <p:spPr>
          <a:xfrm>
            <a:off x="16201429" y="6791759"/>
            <a:ext cx="3072860" cy="1561232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Assembly</a:t>
            </a:r>
          </a:p>
        </p:txBody>
      </p:sp>
      <p:sp>
        <p:nvSpPr>
          <p:cNvPr id="350" name="Line"/>
          <p:cNvSpPr/>
          <p:nvPr/>
        </p:nvSpPr>
        <p:spPr>
          <a:xfrm>
            <a:off x="14800902" y="4714497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Line"/>
          <p:cNvSpPr/>
          <p:nvPr/>
        </p:nvSpPr>
        <p:spPr>
          <a:xfrm>
            <a:off x="11906773" y="5857497"/>
            <a:ext cx="1" cy="960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Line"/>
          <p:cNvSpPr/>
          <p:nvPr/>
        </p:nvSpPr>
        <p:spPr>
          <a:xfrm>
            <a:off x="17737859" y="5821778"/>
            <a:ext cx="1" cy="960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Oval"/>
          <p:cNvSpPr/>
          <p:nvPr/>
        </p:nvSpPr>
        <p:spPr>
          <a:xfrm>
            <a:off x="11879883" y="5116710"/>
            <a:ext cx="5884867" cy="1343187"/>
          </a:xfrm>
          <a:prstGeom prst="ellipse">
            <a:avLst/>
          </a:prstGeom>
          <a:gradFill>
            <a:gsLst>
              <a:gs pos="0">
                <a:srgbClr val="CFA08E"/>
              </a:gs>
              <a:gs pos="100000">
                <a:srgbClr val="E0E0E0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Reference Genome Available?"/>
          <p:cNvSpPr txBox="1"/>
          <p:nvPr/>
        </p:nvSpPr>
        <p:spPr>
          <a:xfrm>
            <a:off x="12104476" y="5474294"/>
            <a:ext cx="5392853" cy="62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 Available?</a:t>
            </a:r>
          </a:p>
        </p:txBody>
      </p:sp>
      <p:sp>
        <p:nvSpPr>
          <p:cNvPr id="355" name="Variation Detection"/>
          <p:cNvSpPr/>
          <p:nvPr/>
        </p:nvSpPr>
        <p:spPr>
          <a:xfrm>
            <a:off x="5485802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Variation Detection</a:t>
            </a:r>
          </a:p>
        </p:txBody>
      </p:sp>
      <p:sp>
        <p:nvSpPr>
          <p:cNvPr id="356" name="Expression Analysis"/>
          <p:cNvSpPr/>
          <p:nvPr/>
        </p:nvSpPr>
        <p:spPr>
          <a:xfrm>
            <a:off x="12629554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Analysis</a:t>
            </a:r>
          </a:p>
        </p:txBody>
      </p:sp>
      <p:sp>
        <p:nvSpPr>
          <p:cNvPr id="357" name="Peak Finding"/>
          <p:cNvSpPr/>
          <p:nvPr/>
        </p:nvSpPr>
        <p:spPr>
          <a:xfrm>
            <a:off x="9057678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Peak Finding</a:t>
            </a:r>
          </a:p>
        </p:txBody>
      </p:sp>
      <p:sp>
        <p:nvSpPr>
          <p:cNvPr id="358" name="Reference Genome"/>
          <p:cNvSpPr/>
          <p:nvPr/>
        </p:nvSpPr>
        <p:spPr>
          <a:xfrm>
            <a:off x="16201429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Reference Genome</a:t>
            </a:r>
          </a:p>
        </p:txBody>
      </p:sp>
      <p:sp>
        <p:nvSpPr>
          <p:cNvPr id="359" name="SNV, CNV, Indelds"/>
          <p:cNvSpPr/>
          <p:nvPr/>
        </p:nvSpPr>
        <p:spPr>
          <a:xfrm>
            <a:off x="5485802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SNV, CNV, Indelds</a:t>
            </a:r>
          </a:p>
        </p:txBody>
      </p:sp>
      <p:sp>
        <p:nvSpPr>
          <p:cNvPr id="360" name="TFBS,…"/>
          <p:cNvSpPr/>
          <p:nvPr/>
        </p:nvSpPr>
        <p:spPr>
          <a:xfrm>
            <a:off x="9057678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TFBS,</a:t>
            </a:r>
          </a:p>
          <a:p>
            <a: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Histone Codes</a:t>
            </a:r>
          </a:p>
        </p:txBody>
      </p:sp>
      <p:sp>
        <p:nvSpPr>
          <p:cNvPr id="361" name="Expression Level DE Genes"/>
          <p:cNvSpPr/>
          <p:nvPr/>
        </p:nvSpPr>
        <p:spPr>
          <a:xfrm>
            <a:off x="12629554" y="11103092"/>
            <a:ext cx="3072860" cy="1561231"/>
          </a:xfrm>
          <a:prstGeom prst="roundRect">
            <a:avLst>
              <a:gd name="adj" fmla="val 17159"/>
            </a:avLst>
          </a:prstGeom>
          <a:ln w="25400">
            <a:solidFill>
              <a:schemeClr val="accent5">
                <a:satOff val="3041"/>
                <a:lumOff val="629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Expression Level DE Genes</a:t>
            </a:r>
          </a:p>
        </p:txBody>
      </p:sp>
      <p:sp>
        <p:nvSpPr>
          <p:cNvPr id="362" name="Line"/>
          <p:cNvSpPr/>
          <p:nvPr/>
        </p:nvSpPr>
        <p:spPr>
          <a:xfrm flipH="1">
            <a:off x="13442680" y="7471428"/>
            <a:ext cx="2512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3" name="Gap Filling"/>
          <p:cNvSpPr/>
          <p:nvPr/>
        </p:nvSpPr>
        <p:spPr>
          <a:xfrm>
            <a:off x="16201429" y="9102842"/>
            <a:ext cx="3072860" cy="1561231"/>
          </a:xfrm>
          <a:prstGeom prst="rect">
            <a:avLst/>
          </a:prstGeom>
          <a:gradFill>
            <a:gsLst>
              <a:gs pos="0">
                <a:schemeClr val="accent2">
                  <a:satOff val="9990"/>
                  <a:lumOff val="12685"/>
                </a:schemeClr>
              </a:gs>
              <a:gs pos="100000">
                <a:srgbClr val="E0E0E0"/>
              </a:gs>
            </a:gsLst>
            <a:lin ang="5400000"/>
          </a:gradFill>
          <a:ln w="25400">
            <a:solidFill>
              <a:srgbClr val="B8B8B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Gap Filling</a:t>
            </a:r>
          </a:p>
        </p:txBody>
      </p:sp>
      <p:sp>
        <p:nvSpPr>
          <p:cNvPr id="364" name="Line"/>
          <p:cNvSpPr/>
          <p:nvPr/>
        </p:nvSpPr>
        <p:spPr>
          <a:xfrm>
            <a:off x="12128422" y="3914935"/>
            <a:ext cx="11272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7" name="Connection Line"/>
          <p:cNvSpPr/>
          <p:nvPr/>
        </p:nvSpPr>
        <p:spPr>
          <a:xfrm>
            <a:off x="15955010" y="7452360"/>
            <a:ext cx="264161" cy="438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 flipV="1">
            <a:off x="11924109" y="8349257"/>
            <a:ext cx="1" cy="3355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7" name="Line"/>
          <p:cNvSpPr/>
          <p:nvPr/>
        </p:nvSpPr>
        <p:spPr>
          <a:xfrm flipH="1" flipV="1">
            <a:off x="7013611" y="8702712"/>
            <a:ext cx="71931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8" name="Line"/>
          <p:cNvSpPr/>
          <p:nvPr/>
        </p:nvSpPr>
        <p:spPr>
          <a:xfrm>
            <a:off x="7022232" y="868084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9" name="Line"/>
          <p:cNvSpPr/>
          <p:nvPr/>
        </p:nvSpPr>
        <p:spPr>
          <a:xfrm>
            <a:off x="10628020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0" name="Line"/>
          <p:cNvSpPr/>
          <p:nvPr/>
        </p:nvSpPr>
        <p:spPr>
          <a:xfrm>
            <a:off x="14182939" y="8694256"/>
            <a:ext cx="1" cy="4170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7022232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Line"/>
          <p:cNvSpPr/>
          <p:nvPr/>
        </p:nvSpPr>
        <p:spPr>
          <a:xfrm>
            <a:off x="10610160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3" name="Line"/>
          <p:cNvSpPr/>
          <p:nvPr/>
        </p:nvSpPr>
        <p:spPr>
          <a:xfrm>
            <a:off x="1418293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4" name="Line"/>
          <p:cNvSpPr/>
          <p:nvPr/>
        </p:nvSpPr>
        <p:spPr>
          <a:xfrm>
            <a:off x="17737859" y="10695613"/>
            <a:ext cx="1" cy="417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44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No"/>
          <p:cNvSpPr txBox="1"/>
          <p:nvPr/>
        </p:nvSpPr>
        <p:spPr>
          <a:xfrm>
            <a:off x="17851783" y="5862048"/>
            <a:ext cx="663830" cy="60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No</a:t>
            </a:r>
          </a:p>
        </p:txBody>
      </p:sp>
      <p:sp>
        <p:nvSpPr>
          <p:cNvPr id="376" name="Yes"/>
          <p:cNvSpPr txBox="1"/>
          <p:nvPr/>
        </p:nvSpPr>
        <p:spPr>
          <a:xfrm>
            <a:off x="11075715" y="5863499"/>
            <a:ext cx="684785" cy="60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Yes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hat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Read?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906" y="3480613"/>
            <a:ext cx="12342876" cy="896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to Re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</a:t>
            </a:r>
          </a:p>
        </p:txBody>
      </p:sp>
      <p:pic>
        <p:nvPicPr>
          <p:cNvPr id="206" name="main_illustration.png" descr="main_illustr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4289" y="4577693"/>
            <a:ext cx="14464110" cy="6775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ow to Rea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Read?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</a:t>
            </a:r>
          </a:p>
        </p:txBody>
      </p:sp>
      <p:sp>
        <p:nvSpPr>
          <p:cNvPr id="211" name="PC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PCR</a:t>
            </a:r>
          </a:p>
          <a:p>
            <a:pPr>
              <a:buBlip>
                <a:blip r:embed="rId2"/>
              </a:buBlip>
            </a:pPr>
            <a:r>
              <a:t>Microarray</a:t>
            </a:r>
          </a:p>
          <a:p>
            <a:pPr>
              <a:buBlip>
                <a:blip r:embed="rId2"/>
              </a:buBlip>
            </a:pPr>
            <a:r>
              <a:t>Sequencing (Next-Generation)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0730" y="5785717"/>
            <a:ext cx="4124510" cy="3431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90729" y="7849655"/>
            <a:ext cx="5433533" cy="378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94983" y="2865859"/>
            <a:ext cx="5357813" cy="535781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http://www.pngall.com"/>
          <p:cNvSpPr txBox="1"/>
          <p:nvPr/>
        </p:nvSpPr>
        <p:spPr>
          <a:xfrm>
            <a:off x="4770479" y="12463767"/>
            <a:ext cx="13716001" cy="65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315039">
              <a:spcBef>
                <a:spcPts val="3400"/>
              </a:spcBef>
              <a:defRPr sz="2646" u="sng">
                <a:latin typeface="XB Yas"/>
                <a:ea typeface="XB Yas"/>
                <a:cs typeface="XB Yas"/>
                <a:sym typeface="XB Yas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http://www.pngall.com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1" grpId="1"/>
      <p:bldP build="whole" bldLvl="1" animBg="1" rev="0" advAuto="0" spid="212" grpId="3"/>
      <p:bldP build="whole" bldLvl="1" animBg="1" rev="0" advAuto="0" spid="213" grpId="4"/>
      <p:bldP build="whole" bldLvl="1" animBg="1" rev="0" advAuto="0" spid="214" grpId="2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